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57" r:id="rId5"/>
    <p:sldId id="258" r:id="rId6"/>
    <p:sldId id="277" r:id="rId7"/>
    <p:sldId id="259" r:id="rId8"/>
    <p:sldId id="270" r:id="rId9"/>
    <p:sldId id="271" r:id="rId10"/>
    <p:sldId id="273" r:id="rId11"/>
    <p:sldId id="274" r:id="rId12"/>
    <p:sldId id="280" r:id="rId13"/>
    <p:sldId id="28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9" r:id="rId22"/>
    <p:sldId id="267" r:id="rId23"/>
    <p:sldId id="268" r:id="rId24"/>
    <p:sldId id="278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58200" cy="1470025"/>
          </a:xfrm>
        </p:spPr>
        <p:txBody>
          <a:bodyPr/>
          <a:lstStyle/>
          <a:p>
            <a:r>
              <a:rPr lang="ru-RU" b="1" u="sng" dirty="0" smtClean="0"/>
              <a:t>Прививка от COVID-19: вопросы и ответы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64292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Как исследовалась безопасность и эффективность вакцины, есть ли научное подтверждение?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5007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Вакцина прошла все необходимые испытания безопасности и эффективности. На первом этапе клинических испытаний доказана безопасность на нескольких видах животных (грызуны и приматы), позже вакцина была испытана на двух группах добровольцев (по 38 человек в каждой).</a:t>
            </a:r>
          </a:p>
          <a:p>
            <a:pPr algn="just">
              <a:buNone/>
            </a:pPr>
            <a:r>
              <a:rPr lang="ru-RU" dirty="0" smtClean="0"/>
              <a:t>		По данным производителя, 1/ 2 фазы клинических испытаний вакцины были завершены 1 августа 2020 года (есть научная публикация в авторитетном научном журнале </a:t>
            </a:r>
            <a:r>
              <a:rPr lang="en-US" dirty="0" smtClean="0"/>
              <a:t>The Lancet</a:t>
            </a:r>
            <a:r>
              <a:rPr lang="ru-RU" dirty="0" smtClean="0"/>
              <a:t>). Все добровольцы хорошо перенесли испытания, не было зарегистрировано непредвиденных и серьезных нежелательных явлений, вакцина индуцировала формирование высокого как </a:t>
            </a:r>
            <a:r>
              <a:rPr lang="ru-RU" dirty="0" err="1" smtClean="0"/>
              <a:t>антительного</a:t>
            </a:r>
            <a:r>
              <a:rPr lang="ru-RU" dirty="0" smtClean="0"/>
              <a:t>, так и клеточного иммунного ответа. 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Пострегистрационные</a:t>
            </a:r>
            <a:r>
              <a:rPr lang="ru-RU" dirty="0" smtClean="0"/>
              <a:t> клинические исследования вакцины Спутник V с привлечением более 40 тыс. человек были запущены в России и Беларуси 25 августа 2020 года. К исследованиям также присоединится ряд стран, среди которых ОАЭ, Индия, Венесуэла, Египет и Бразилия. </a:t>
            </a:r>
          </a:p>
          <a:p>
            <a:pPr algn="just">
              <a:buNone/>
            </a:pPr>
            <a:r>
              <a:rPr lang="ru-RU" dirty="0" smtClean="0"/>
              <a:t>		2 февраля предварительные результаты 3 фазы испытаний также были опубликованы в журнале </a:t>
            </a:r>
            <a:r>
              <a:rPr lang="en-US" dirty="0" smtClean="0"/>
              <a:t>The Lancet</a:t>
            </a:r>
            <a:r>
              <a:rPr lang="ru-RU" dirty="0" smtClean="0"/>
              <a:t>. Было проведено </a:t>
            </a:r>
            <a:r>
              <a:rPr lang="ru-RU" dirty="0" err="1" smtClean="0"/>
              <a:t>рандомизированное</a:t>
            </a:r>
            <a:r>
              <a:rPr lang="ru-RU" dirty="0" smtClean="0"/>
              <a:t> двойное слепое </a:t>
            </a:r>
            <a:r>
              <a:rPr lang="ru-RU" dirty="0" err="1" smtClean="0"/>
              <a:t>плацебо-контролируемое</a:t>
            </a:r>
            <a:r>
              <a:rPr lang="ru-RU" dirty="0" smtClean="0"/>
              <a:t> многоцентровое исследование фазы 3 для оценки эффективности, иммуногенности и безопасности комбинированной векторной вакцины </a:t>
            </a:r>
            <a:r>
              <a:rPr lang="ru-RU" dirty="0" err="1" smtClean="0"/>
              <a:t>Gam-COVID-Vac</a:t>
            </a:r>
            <a:r>
              <a:rPr lang="ru-RU" dirty="0" smtClean="0"/>
              <a:t> против COVID-19, индуцированного SARS-CoV-2, у взрослых (включало результаты для более 20 тыс. участников).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Какова эффективность и безопасность вакцины на сегодня?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3429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Результаты испытаний показывают устойчивый сильный защитный эффект во всех возрастных группах участников. Эффективность вакцины </a:t>
            </a:r>
            <a:r>
              <a:rPr lang="ru-RU" dirty="0" err="1" smtClean="0"/>
              <a:t>Гам-КОВИД-Вак</a:t>
            </a:r>
            <a:r>
              <a:rPr lang="ru-RU" dirty="0" smtClean="0"/>
              <a:t> против </a:t>
            </a:r>
            <a:r>
              <a:rPr lang="en-US" dirty="0" smtClean="0"/>
              <a:t>COVID</a:t>
            </a:r>
            <a:r>
              <a:rPr lang="ru-RU" dirty="0" smtClean="0"/>
              <a:t>-19 составила 91,6% , а против тяжелых форм болезни – на 100%.</a:t>
            </a:r>
          </a:p>
          <a:p>
            <a:pPr>
              <a:buNone/>
            </a:pPr>
            <a:r>
              <a:rPr lang="ru-RU" dirty="0" smtClean="0"/>
              <a:t>		Вакцина показала хороший профиль безопасности. Никаких серьезных нежелательных явлений, считающихся связанными с вакциной, зарегистрировано не было (что подтверждено независимым комитетом).</a:t>
            </a:r>
          </a:p>
          <a:p>
            <a:pPr>
              <a:buNone/>
            </a:pPr>
            <a:r>
              <a:rPr lang="ru-RU" b="1" i="1" dirty="0" smtClean="0"/>
              <a:t>		Важно понимать, что не существует 100% эффективных вакцин ни от одной инфекции.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Эпид отдел\Downloads\sp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00535"/>
            <a:ext cx="3354396" cy="2157465"/>
          </a:xfrm>
          <a:prstGeom prst="rect">
            <a:avLst/>
          </a:prstGeom>
          <a:noFill/>
        </p:spPr>
      </p:pic>
      <p:pic>
        <p:nvPicPr>
          <p:cNvPr id="4099" name="Picture 3" descr="C:\Users\Эпид отдел\Downloads\square_320_2b0625ca3ca2397dda579df198d82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05359"/>
            <a:ext cx="2152641" cy="2152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Можно ли беременным и кормящим?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В инструкции к применению вакцины беременность и кормление грудью пока внесены в противопоказания к вакцинации, т.к. эффективность и безопасность для данных групп не изучалась.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Эпид отдел\Downloads\482x351_privivka_kotoruyu_dolzhna_sdelat_kazhdaya_bereme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4383576" cy="2913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Можно ли прививаться переболевшим COVID-19 ранее?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929718" cy="300039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Инструкция к вакцине не запрещает вакцинацию лиц, которые перенесли </a:t>
            </a:r>
            <a:r>
              <a:rPr lang="ru-RU" dirty="0" err="1" smtClean="0"/>
              <a:t>коронавирусную</a:t>
            </a:r>
            <a:r>
              <a:rPr lang="ru-RU" dirty="0" smtClean="0"/>
              <a:t> инфекцию ранее. Но переболевшим </a:t>
            </a:r>
            <a:r>
              <a:rPr lang="en-US" dirty="0" smtClean="0"/>
              <a:t>COVID</a:t>
            </a:r>
            <a:r>
              <a:rPr lang="ru-RU" dirty="0" smtClean="0"/>
              <a:t>-19 рекомендуется отложить вакцинацию на 3-6 мес.</a:t>
            </a:r>
          </a:p>
          <a:p>
            <a:pPr algn="just">
              <a:buNone/>
            </a:pPr>
            <a:r>
              <a:rPr lang="ru-RU" dirty="0" smtClean="0"/>
              <a:t>		Иногда бывает так, что после болезни (особенно при легком течении) защитные антитела не формируются или достаточно быстро угасают, и человек становится уязвим к повторному заражению. Однако перед прививкой необязательно сдавать тест на </a:t>
            </a:r>
            <a:r>
              <a:rPr lang="ru-RU" dirty="0" err="1" smtClean="0"/>
              <a:t>коронавирус</a:t>
            </a:r>
            <a:r>
              <a:rPr lang="ru-RU" dirty="0" smtClean="0"/>
              <a:t>, так как вакцинация во время бессимптомного течения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не принесет вреда здоровью.</a:t>
            </a:r>
          </a:p>
          <a:p>
            <a:endParaRPr lang="ru-RU" dirty="0"/>
          </a:p>
        </p:txBody>
      </p:sp>
      <p:pic>
        <p:nvPicPr>
          <p:cNvPr id="7170" name="Picture 2" descr="C:\Users\Эпид отдел\Downloads\1574163830_0_0_1806_1016_1920x0_80_0_0_828cc8670fad0448840edff7a469a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77260"/>
            <a:ext cx="5000660" cy="281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Когда вакцина начинает действовать?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25112"/>
          </a:xfrm>
        </p:spPr>
        <p:txBody>
          <a:bodyPr/>
          <a:lstStyle/>
          <a:p>
            <a:r>
              <a:rPr lang="ru-RU" dirty="0" smtClean="0"/>
              <a:t>Для того, чтобы устойчивый иммунитет сформировался, должно пройти 3-4 недели после второй вакцинации.</a:t>
            </a:r>
          </a:p>
          <a:p>
            <a:endParaRPr lang="ru-RU" dirty="0"/>
          </a:p>
        </p:txBody>
      </p:sp>
      <p:pic>
        <p:nvPicPr>
          <p:cNvPr id="1026" name="Picture 2" descr="C:\Users\Эпид отдел\Downloads\1588340760_0_0_3187_1793_1920x0_80_0_0_60e35516af0cbba40db310c652190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6572296" cy="369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Побочные эффекты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Как и после любой прививки, после вакцинации от COVID-19 возможно возникновение побочных эффектов: подъем температуры тела, ощущение озноба и «ломоты» в мышцах, головная боль, боль и припухлость в месте инъекции. </a:t>
            </a:r>
          </a:p>
          <a:p>
            <a:pPr algn="just"/>
            <a:r>
              <a:rPr lang="ru-RU" dirty="0" smtClean="0"/>
              <a:t>Побочные эффекты свидетельствуют о том, что в организме началось формирование иммунного ответа и, как правило, проходят в течение 1-2 дней. </a:t>
            </a:r>
          </a:p>
          <a:p>
            <a:pPr algn="just"/>
            <a:r>
              <a:rPr lang="ru-RU" dirty="0" smtClean="0"/>
              <a:t>Возникновение побочных эффектов после первого введения препарата не является противопоказанием к проведению второго этапа вакцинации.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пид отдел\Downloads\стоп-коронавирус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3927472" cy="3927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Какова длительность иммунитета?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858180" cy="48251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По имеющимся в настоящее время данным, прогнозный иммунитет составляет не менее года. </a:t>
            </a:r>
          </a:p>
          <a:p>
            <a:pPr>
              <a:buNone/>
            </a:pPr>
            <a:r>
              <a:rPr lang="ru-RU" dirty="0" smtClean="0"/>
              <a:t>	Но более точно будет</a:t>
            </a:r>
          </a:p>
          <a:p>
            <a:pPr>
              <a:buNone/>
            </a:pPr>
            <a:r>
              <a:rPr lang="ru-RU" dirty="0" smtClean="0"/>
              <a:t>	известно после </a:t>
            </a:r>
          </a:p>
          <a:p>
            <a:pPr>
              <a:buNone/>
            </a:pPr>
            <a:r>
              <a:rPr lang="ru-RU" dirty="0" smtClean="0"/>
              <a:t>	дополнительных </a:t>
            </a:r>
          </a:p>
          <a:p>
            <a:pPr>
              <a:buNone/>
            </a:pPr>
            <a:r>
              <a:rPr lang="ru-RU" dirty="0" smtClean="0"/>
              <a:t>	наблюдений за привитыми </a:t>
            </a:r>
          </a:p>
          <a:p>
            <a:pPr>
              <a:buNone/>
            </a:pPr>
            <a:r>
              <a:rPr lang="ru-RU" dirty="0" smtClean="0"/>
              <a:t>	и переболевшими.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заболеть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Вакцинация не препятствует последующему попаданию вируса в организм человека, однако, в случае заражения, не дает развиться тяжелому течению болезни.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Эпид отдел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924316" cy="229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пид отдел\Downloads\stop-koronaviru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548920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Можно ли не соблюдать меры профилактики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715404" cy="457203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Любой человек, вне зависимости от того, вакцинирован он или нет, может выступить в роли переносчика вируса-возбудителя COVID-19. Поэтому, для защиты других людей, правильным и этичным является использование вакцинированными лицами стандартных мер предосторожности: </a:t>
            </a:r>
          </a:p>
          <a:p>
            <a:pPr algn="just">
              <a:buNone/>
            </a:pPr>
            <a:r>
              <a:rPr lang="ru-RU" dirty="0" smtClean="0"/>
              <a:t>	ношения защитных масок, </a:t>
            </a:r>
          </a:p>
          <a:p>
            <a:pPr algn="just">
              <a:buNone/>
            </a:pPr>
            <a:r>
              <a:rPr lang="ru-RU" dirty="0" smtClean="0"/>
              <a:t>	социального </a:t>
            </a:r>
            <a:r>
              <a:rPr lang="ru-RU" dirty="0" err="1" smtClean="0"/>
              <a:t>дистанцирования</a:t>
            </a:r>
            <a:r>
              <a:rPr lang="ru-RU" dirty="0" smtClean="0"/>
              <a:t>, </a:t>
            </a:r>
          </a:p>
          <a:p>
            <a:pPr algn="just">
              <a:buNone/>
            </a:pPr>
            <a:r>
              <a:rPr lang="ru-RU" dirty="0" smtClean="0"/>
              <a:t>	соблюдения требований</a:t>
            </a:r>
          </a:p>
          <a:p>
            <a:pPr algn="just">
              <a:buNone/>
            </a:pPr>
            <a:r>
              <a:rPr lang="ru-RU" dirty="0" smtClean="0"/>
              <a:t>	к гигиене рук.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пид отдел\Downloads\4cc411404c1a9d071ac91b6908e95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934532" cy="3325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Для всех ли подходит «Спутник V»?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635795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По первоначальным клиническим исследованиям, вакциной могли привиться люди с 18 до 60 лет. Но в начале января Минздрав России подтвердил безопасность «Спутника V» и для пожилых людей. Что касается детей, то нужно время. Разработчики считают, что детские исследования начнутся примерно через два месяца. А пока прививать «Спутником V» тех, кому не исполнилось 18 лет, запрещено.</a:t>
            </a: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пид отдел\Downloads\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3599557" cy="231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Почему нужно вакцинироваться от </a:t>
            </a:r>
            <a:r>
              <a:rPr lang="ru-RU" sz="3600" b="1" dirty="0" err="1" smtClean="0"/>
              <a:t>коронавируса</a:t>
            </a:r>
            <a:r>
              <a:rPr lang="ru-RU" sz="3600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714488"/>
            <a:ext cx="9358346" cy="578647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Как бы нам не хотелось, чтобы пандемия закончилась самостоятельно, это маловероятно либо займет слишком много времени. К моменту окончания пандемии, число заболевших и смертей от </a:t>
            </a:r>
            <a:r>
              <a:rPr lang="en-US" dirty="0" smtClean="0"/>
              <a:t>COVID</a:t>
            </a:r>
            <a:r>
              <a:rPr lang="ru-RU" dirty="0" smtClean="0"/>
              <a:t>-19 в мире будет внушительным. За каждым случаем болезни и смерти стоят люди.</a:t>
            </a:r>
          </a:p>
          <a:p>
            <a:pPr algn="just">
              <a:buNone/>
            </a:pPr>
            <a:r>
              <a:rPr lang="ru-RU" b="1" i="1" dirty="0" smtClean="0"/>
              <a:t>		Наиболее быстрый и эффективный способ взять вирус под контроль – это вакцинация.</a:t>
            </a:r>
            <a:r>
              <a:rPr lang="ru-RU" dirty="0" smtClean="0"/>
              <a:t> Чем больше людей имеет иммунитет к вирусу, тем быстрее он перестанет циркулировать в человеческой популяции. Так как естественный иммунитет (после перенесенной болезни) не пожизненный (по разным данным до 3-6 мес.), надеяться на него не получится. </a:t>
            </a:r>
          </a:p>
          <a:p>
            <a:pPr algn="just">
              <a:buNone/>
            </a:pPr>
            <a:r>
              <a:rPr lang="ru-RU" dirty="0" smtClean="0"/>
              <a:t>	Ожидается, что иммунитет, полученный в результате вакцинации, будет более продолжительным (при необходимости его можно будет поддерживать </a:t>
            </a:r>
            <a:r>
              <a:rPr lang="ru-RU" dirty="0" err="1" smtClean="0"/>
              <a:t>бустерными</a:t>
            </a:r>
            <a:r>
              <a:rPr lang="ru-RU" dirty="0" smtClean="0"/>
              <a:t>, т.е. </a:t>
            </a:r>
          </a:p>
          <a:p>
            <a:pPr algn="just">
              <a:buNone/>
            </a:pPr>
            <a:r>
              <a:rPr lang="ru-RU" dirty="0" smtClean="0"/>
              <a:t>	дополнительными дозами). </a:t>
            </a:r>
          </a:p>
          <a:p>
            <a:pPr algn="just">
              <a:buNone/>
            </a:pPr>
            <a:r>
              <a:rPr lang="ru-RU" dirty="0" smtClean="0"/>
              <a:t>	Но успех в борьбе с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	может быть лучше, если в обществе </a:t>
            </a:r>
          </a:p>
          <a:p>
            <a:pPr algn="just">
              <a:buNone/>
            </a:pPr>
            <a:r>
              <a:rPr lang="ru-RU" dirty="0" smtClean="0"/>
              <a:t>	сформируется коллективный иммунитет. </a:t>
            </a:r>
          </a:p>
          <a:p>
            <a:pPr algn="just">
              <a:buNone/>
            </a:pPr>
            <a:r>
              <a:rPr lang="ru-RU" dirty="0" smtClean="0"/>
              <a:t>	Есть люди, которым вакцинация </a:t>
            </a:r>
          </a:p>
          <a:p>
            <a:pPr algn="just">
              <a:buNone/>
            </a:pPr>
            <a:r>
              <a:rPr lang="ru-RU" dirty="0" smtClean="0"/>
              <a:t>	противопоказана. Чтобы их защитить, </a:t>
            </a:r>
          </a:p>
          <a:p>
            <a:pPr algn="just">
              <a:buNone/>
            </a:pPr>
            <a:r>
              <a:rPr lang="ru-RU" dirty="0" smtClean="0"/>
              <a:t>	должны быть привиты все, кто окружает </a:t>
            </a:r>
          </a:p>
          <a:p>
            <a:pPr algn="just">
              <a:buNone/>
            </a:pPr>
            <a:r>
              <a:rPr lang="ru-RU" dirty="0" smtClean="0"/>
              <a:t>	такого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Каковы противопоказания к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521495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800" b="1" dirty="0" smtClean="0"/>
              <a:t>наличие в анамнезе аллергических реакций (в том числе на любые предыдущие вакцинации);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заболевания в острой стадии или обострение хронических заболеваний (можно прививаться через 2–4 недели после выздоровления);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возраст до 18 лет;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беременные и кормящие женщины.</a:t>
            </a:r>
            <a:endParaRPr lang="ru-RU" sz="3800" dirty="0" smtClean="0"/>
          </a:p>
          <a:p>
            <a:pPr fontAlgn="base"/>
            <a:r>
              <a:rPr lang="ru-RU" sz="3800" b="1" dirty="0" smtClean="0"/>
              <a:t>Людям, имеющим хронические заболевания, перед прививкой необходимо получить консультацию у своего лечащего врача. При этом обязательно должны привиться люди, имеющие </a:t>
            </a:r>
            <a:r>
              <a:rPr lang="ru-RU" sz="3800" b="1" dirty="0" err="1" smtClean="0"/>
              <a:t>бронхо-лёгочные</a:t>
            </a:r>
            <a:r>
              <a:rPr lang="ru-RU" sz="3800" b="1" dirty="0" smtClean="0"/>
              <a:t>, </a:t>
            </a:r>
            <a:r>
              <a:rPr lang="ru-RU" sz="3800" b="1" dirty="0" err="1" smtClean="0"/>
              <a:t>сердечно-сосудистые</a:t>
            </a:r>
            <a:r>
              <a:rPr lang="ru-RU" sz="3800" b="1" dirty="0" smtClean="0"/>
              <a:t> заболевания, сахарный диабет. Но только после консультации с врачом.</a:t>
            </a: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МЗ РБ по вакцинации: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1. В случае наличия у пациента в медицинской документации сведений о перенесенной инфекции </a:t>
            </a:r>
            <a:r>
              <a:rPr lang="en-US" dirty="0" smtClean="0"/>
              <a:t>COVID</a:t>
            </a:r>
            <a:r>
              <a:rPr lang="ru-RU" dirty="0" smtClean="0"/>
              <a:t>-19, профилактические прививки против </a:t>
            </a:r>
            <a:r>
              <a:rPr lang="en-US" dirty="0" smtClean="0"/>
              <a:t>COVID</a:t>
            </a:r>
            <a:r>
              <a:rPr lang="ru-RU" dirty="0" smtClean="0"/>
              <a:t>-19 назначить не ранее, чем через 3-6 месяцев после выздоровления (независимо от тяжести течения инфекции).</a:t>
            </a:r>
          </a:p>
          <a:p>
            <a:pPr algn="just">
              <a:buNone/>
            </a:pPr>
            <a:r>
              <a:rPr lang="ru-RU" dirty="0" smtClean="0"/>
              <a:t>	2. Проведение лабораторного обследования пациента на анти-</a:t>
            </a:r>
            <a:r>
              <a:rPr lang="en-US" dirty="0" smtClean="0"/>
              <a:t>SARS</a:t>
            </a:r>
            <a:r>
              <a:rPr lang="ru-RU" dirty="0" smtClean="0"/>
              <a:t>-</a:t>
            </a:r>
            <a:r>
              <a:rPr lang="en-US" dirty="0" err="1" smtClean="0"/>
              <a:t>CoV</a:t>
            </a:r>
            <a:r>
              <a:rPr lang="ru-RU" dirty="0" smtClean="0"/>
              <a:t>-2 антитела (иммуноглобулины) или антигены-</a:t>
            </a:r>
            <a:r>
              <a:rPr lang="en-US" dirty="0" smtClean="0"/>
              <a:t>SARS</a:t>
            </a:r>
            <a:r>
              <a:rPr lang="ru-RU" dirty="0" smtClean="0"/>
              <a:t>-</a:t>
            </a:r>
            <a:r>
              <a:rPr lang="en-US" dirty="0" err="1" smtClean="0"/>
              <a:t>CoV</a:t>
            </a:r>
            <a:r>
              <a:rPr lang="ru-RU" dirty="0" smtClean="0"/>
              <a:t>-2 перед вакцинацией нецелесообразно.</a:t>
            </a:r>
          </a:p>
          <a:p>
            <a:pPr algn="just">
              <a:buNone/>
            </a:pPr>
            <a:r>
              <a:rPr lang="ru-RU" dirty="0" smtClean="0"/>
              <a:t>	3. Вакцинацию контактов </a:t>
            </a:r>
            <a:r>
              <a:rPr lang="en-US" dirty="0" smtClean="0"/>
              <a:t>I</a:t>
            </a:r>
            <a:r>
              <a:rPr lang="ru-RU" dirty="0" smtClean="0"/>
              <a:t> уровня проводить после истечения периода медицинского наблюдения.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сделать прививку?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929718" cy="4325112"/>
          </a:xfrm>
        </p:spPr>
        <p:txBody>
          <a:bodyPr/>
          <a:lstStyle/>
          <a:p>
            <a:r>
              <a:rPr lang="ru-RU" sz="2700" dirty="0" smtClean="0"/>
              <a:t>Прививки против </a:t>
            </a:r>
            <a:r>
              <a:rPr lang="ru-RU" sz="2700" dirty="0" err="1" smtClean="0"/>
              <a:t>коронавирусной</a:t>
            </a:r>
            <a:r>
              <a:rPr lang="ru-RU" sz="2700" dirty="0" smtClean="0"/>
              <a:t> инфекции проводятся во всех городских амбулаторно-поликлинических организациях здравоохранения для взрослых.</a:t>
            </a:r>
          </a:p>
          <a:p>
            <a:endParaRPr lang="ru-RU" dirty="0"/>
          </a:p>
        </p:txBody>
      </p:sp>
      <p:pic>
        <p:nvPicPr>
          <p:cNvPr id="1026" name="Picture 2" descr="C:\Users\Эпид отдел\Downloads\centr_polikli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143248"/>
            <a:ext cx="5681695" cy="3359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пид отдел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357562"/>
            <a:ext cx="2643191" cy="26431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подготовиться к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64386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Никакой специальной подготовки не требуется. На вакцинацию нужно идти здоровым, в хорошем расположении духа.  А после вакцинации нужно </a:t>
            </a:r>
          </a:p>
          <a:p>
            <a:pPr>
              <a:buNone/>
            </a:pPr>
            <a:r>
              <a:rPr lang="ru-RU" dirty="0" smtClean="0"/>
              <a:t>	поберечь (не мочить, </a:t>
            </a:r>
          </a:p>
          <a:p>
            <a:pPr>
              <a:buNone/>
            </a:pPr>
            <a:r>
              <a:rPr lang="ru-RU" dirty="0" smtClean="0"/>
              <a:t>	не травмировать и т. д.)</a:t>
            </a:r>
          </a:p>
          <a:p>
            <a:pPr>
              <a:buNone/>
            </a:pPr>
            <a:r>
              <a:rPr lang="ru-RU" dirty="0" smtClean="0"/>
              <a:t>	 место инъекции в течение </a:t>
            </a:r>
          </a:p>
          <a:p>
            <a:pPr>
              <a:buNone/>
            </a:pPr>
            <a:r>
              <a:rPr lang="ru-RU" dirty="0" smtClean="0"/>
              <a:t>	суток.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Эпид отдел\Downloads\sign-caution-stop-covid-19-with-coronavirus-icon_149267-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68755"/>
            <a:ext cx="2589245" cy="25892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Что нужно делать после вакцинации?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Особенных ограничений после вакцинации нет. В течение нескольких дней после прививки можно воздержаться от посещения сауны, бани, избегать чрезмерных физических нагрузок, не давить и не тереть место инъекции, чтобы не спровоцировать усиление местной реакции. При покраснении, отёчности, болезненности места вакцинации можно принять антигистаминные средства. При повышении температуры тела после вакцинации – нестероидные противовоспалительные средства.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пид отдел\Downloads\thumbs_b_c_95b369ef2bd6e28fad99c4400a367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00504"/>
            <a:ext cx="4786346" cy="269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мы знаем о китайской вакцине против </a:t>
            </a:r>
            <a:r>
              <a:rPr lang="en-US" dirty="0" smtClean="0"/>
              <a:t>SARS-CoV-2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2857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Вакцине против </a:t>
            </a:r>
            <a:r>
              <a:rPr lang="en-US" dirty="0" smtClean="0"/>
              <a:t>SARS-CoV-2</a:t>
            </a:r>
            <a:r>
              <a:rPr lang="ru-RU" dirty="0" smtClean="0"/>
              <a:t> (клетки </a:t>
            </a:r>
            <a:r>
              <a:rPr lang="ru-RU" dirty="0" err="1" smtClean="0"/>
              <a:t>Веро</a:t>
            </a:r>
            <a:r>
              <a:rPr lang="ru-RU" dirty="0" smtClean="0"/>
              <a:t>), инактивированная.</a:t>
            </a:r>
          </a:p>
          <a:p>
            <a:pPr>
              <a:buNone/>
            </a:pPr>
            <a:r>
              <a:rPr lang="ru-RU" dirty="0" smtClean="0"/>
              <a:t>		Данный препарат используется для людей в возрасте 18 лет и старше. Схема вакцинации включает введение двух доз с интервалом 21-28 дней. Объем каждой дозы составляет 0,5 мл. 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Прививайтесь и будьте здоровы!</a:t>
            </a:r>
            <a:endParaRPr lang="ru-RU" sz="6000" dirty="0"/>
          </a:p>
        </p:txBody>
      </p:sp>
      <p:pic>
        <p:nvPicPr>
          <p:cNvPr id="1026" name="Picture 2" descr="https://news.noteru.com/wp-content/uploads/2020/07/20/iStock-1203251900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96855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Кому нужно прививаться?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9358346" cy="38576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Очевидно, что вакцина необходима людям, которые имеют высокие шансы заболеть </a:t>
            </a:r>
            <a:r>
              <a:rPr lang="ru-RU" dirty="0" err="1" smtClean="0"/>
              <a:t>коронавирусом</a:t>
            </a:r>
            <a:r>
              <a:rPr lang="ru-RU" dirty="0" smtClean="0"/>
              <a:t> и получить тяжелое течение заболевания с риском летального исхода (пожилые лица, лица с хроническими заболеваниями легких и сердца и т.д.). Но так как испытание и изучение вакцин – процесс длительный и на первых этапах изучают безопасность и эффективность вакцины на здоровых людях, то на сегодняшний день вакцинация Спутником </a:t>
            </a:r>
            <a:r>
              <a:rPr lang="en-US" dirty="0" smtClean="0"/>
              <a:t>V</a:t>
            </a:r>
            <a:r>
              <a:rPr lang="ru-RU" dirty="0" smtClean="0"/>
              <a:t> показана и разрешена здоровым лицам в возрасте старше 18 лет.</a:t>
            </a:r>
          </a:p>
          <a:p>
            <a:pPr algn="just">
              <a:buNone/>
            </a:pPr>
            <a:r>
              <a:rPr lang="ru-RU" dirty="0" smtClean="0"/>
              <a:t>		По мере поступления данных о результатах испытаний возрастные группы будут расширяться.</a:t>
            </a:r>
          </a:p>
          <a:p>
            <a:endParaRPr lang="ru-RU" dirty="0"/>
          </a:p>
        </p:txBody>
      </p:sp>
      <p:pic>
        <p:nvPicPr>
          <p:cNvPr id="2050" name="Picture 2" descr="C:\Users\Эпид отдел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394720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Кого прививают в первую очередь?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6448"/>
            <a:ext cx="8929718" cy="5431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dirty="0" smtClean="0"/>
              <a:t>С 20 января 2021 года в Брестской области началась прививочная кампания.  Конечно, более 1,3 миллиона человек невозможно привить одновременно. Для успешной борьбы с вирусом приоритеты были расставлены таким образом, чтобы в первую очередь защитить тех, кто подвержен наибольшему риску заражения. Это работники медицинских организаций, кроме этого с марта начинается вакцинация работников учреждений образования и работников учреждений с круглосуточным пребыванием детей и взрослых. По долгу своей службы они ежедневно контактируют с большим количеством людей.</a:t>
            </a:r>
          </a:p>
          <a:p>
            <a:pPr algn="just"/>
            <a:endParaRPr lang="ru-RU" sz="3400" dirty="0" smtClean="0"/>
          </a:p>
          <a:p>
            <a:pPr algn="just"/>
            <a:r>
              <a:rPr lang="ru-RU" sz="3400" dirty="0" smtClean="0"/>
              <a:t>Кроме того, вакцинация необходима людям, для которых заражение </a:t>
            </a:r>
            <a:r>
              <a:rPr lang="ru-RU" sz="3400" dirty="0" err="1" smtClean="0"/>
              <a:t>коронавирусной</a:t>
            </a:r>
            <a:r>
              <a:rPr lang="ru-RU" sz="3400" dirty="0" smtClean="0"/>
              <a:t> инфекцией исключительно опасно - лица с хроническими заболеваниями, в том числе с заболеваниями </a:t>
            </a:r>
            <a:r>
              <a:rPr lang="ru-RU" sz="3400" dirty="0" err="1" smtClean="0"/>
              <a:t>бронхо-легочной</a:t>
            </a:r>
            <a:r>
              <a:rPr lang="ru-RU" sz="3400" dirty="0" smtClean="0"/>
              <a:t> системы, </a:t>
            </a:r>
            <a:r>
              <a:rPr lang="ru-RU" sz="3400" dirty="0" err="1" smtClean="0"/>
              <a:t>сердечно-сосудистыми</a:t>
            </a:r>
            <a:r>
              <a:rPr lang="ru-RU" sz="3400" dirty="0" smtClean="0"/>
              <a:t> заболеваниями, сахарным диабетом и ожирением. В последующие недели, по мере поступления новых партий вакцины, этот перечень будет расширен.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пид отдел\Downloads\0d4e3653b2e4c7977fb7187e59153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143380"/>
            <a:ext cx="3550000" cy="2357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проходит вакцинация?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358246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Прививка от COVID-19 делается в два этапа. Записаться нужно только на первую вакцинацию, на вторую вас запишут автоматически. Сама процедура занимает менее часа и состоит из предварительного осмотра, подготовки препарата, введения вакцины и наблюдения за состоянием вакцинированного в течение </a:t>
            </a:r>
          </a:p>
          <a:p>
            <a:pPr algn="just">
              <a:buNone/>
            </a:pPr>
            <a:r>
              <a:rPr lang="ru-RU" dirty="0" smtClean="0"/>
              <a:t>	30 минут после вакцинации.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61436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dirty="0" smtClean="0"/>
              <a:t>		I этап. Введение первого компонента вакцины:</a:t>
            </a:r>
            <a:r>
              <a:rPr lang="ru-RU" i="1" dirty="0" smtClean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Осмотр врачом-специалистом</a:t>
            </a:r>
            <a:r>
              <a:rPr lang="ru-RU" dirty="0" smtClean="0"/>
              <a:t> (врач проведет общий осмотр, измерит температуру, предложит заполнить анкету о состоянии здоровья, возьмет согласие на прививку, проинформирует о возможных побочных реакциях и даст рекомендации о действиях после вакцинации).</a:t>
            </a:r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Вакцинация </a:t>
            </a:r>
            <a:r>
              <a:rPr lang="ru-RU" dirty="0" smtClean="0"/>
              <a:t>(вакцина вводится сидя или лежа, строго внутримышечно в верхнюю треть плеча (в дельтовидную мышцу) или в бедро).</a:t>
            </a:r>
          </a:p>
          <a:p>
            <a:pPr algn="just"/>
            <a:r>
              <a:rPr lang="ru-RU" dirty="0" smtClean="0"/>
              <a:t>- </a:t>
            </a:r>
            <a:r>
              <a:rPr lang="ru-RU" b="1" dirty="0" smtClean="0"/>
              <a:t>Наблюдение </a:t>
            </a:r>
            <a:r>
              <a:rPr lang="ru-RU" dirty="0" smtClean="0"/>
              <a:t>после процедуры в течение 30 мин (нужно оставаться в поликлинике в течение получаса после процедуры для своевременного оказания специализированной медицинской помощи в случае необходимости).</a:t>
            </a:r>
          </a:p>
          <a:p>
            <a:pPr algn="just"/>
            <a:r>
              <a:rPr lang="ru-RU" dirty="0" smtClean="0"/>
              <a:t>Второй этап иммунизации проводится через 3 недели. В это время пациенту рекомендуется максимально сократить социальную активность, строго соблюдать меры профилактики острых респираторных инфекций, поскольку введенная первая доза вакцины не является защитой от инфицирования и заболевания </a:t>
            </a:r>
            <a:r>
              <a:rPr lang="en-US" dirty="0" smtClean="0"/>
              <a:t>COVID</a:t>
            </a:r>
            <a:r>
              <a:rPr lang="ru-RU" dirty="0" smtClean="0"/>
              <a:t>-19.</a:t>
            </a:r>
          </a:p>
          <a:p>
            <a:pPr algn="just">
              <a:buNone/>
            </a:pPr>
            <a:r>
              <a:rPr lang="ru-RU" b="1" i="1" dirty="0" smtClean="0"/>
              <a:t>		II этап. Введение второго компонента вакцины: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На 21 день (без учёта дня вакцинации) необходимо повторно явиться к врачу для введения второго компонента. Процедура проходит аналогично первому этапу вакцинации.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пид отдел\Downloads\56146635_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4786346" cy="26940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22" y="714356"/>
            <a:ext cx="8901178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Какие вакцины могут быть использованы?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0006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Для вакцинации на территории Республики Беларусь в настоящее время используется российская вакцина: </a:t>
            </a:r>
            <a:r>
              <a:rPr lang="ru-RU" sz="2400" b="1" dirty="0" err="1" smtClean="0"/>
              <a:t>Гам-Ковид-Вак</a:t>
            </a:r>
            <a:r>
              <a:rPr lang="ru-RU" sz="2400" dirty="0" smtClean="0"/>
              <a:t> (торговая марка «Спутник V»), разработанная Национальным исследовательским центром эпидемиологии и микробиологии имени Н.Ф. </a:t>
            </a:r>
            <a:r>
              <a:rPr lang="ru-RU" sz="2400" dirty="0" err="1" smtClean="0"/>
              <a:t>Гамалеи</a:t>
            </a:r>
            <a:r>
              <a:rPr lang="ru-RU" sz="2400" dirty="0" smtClean="0"/>
              <a:t> МЗ РФ. Препарат доказал свою эффективность и безопасность и уже зарегистрирован. </a:t>
            </a:r>
          </a:p>
          <a:p>
            <a:pPr algn="just">
              <a:buNone/>
            </a:pPr>
            <a:r>
              <a:rPr lang="ru-RU" sz="2400" dirty="0" smtClean="0"/>
              <a:t>	Важно понимать, что </a:t>
            </a:r>
          </a:p>
          <a:p>
            <a:pPr algn="just">
              <a:buNone/>
            </a:pPr>
            <a:r>
              <a:rPr lang="ru-RU" sz="2400" dirty="0" smtClean="0"/>
              <a:t>	вакцина не содержат </a:t>
            </a:r>
          </a:p>
          <a:p>
            <a:pPr algn="just">
              <a:buNone/>
            </a:pPr>
            <a:r>
              <a:rPr lang="ru-RU" sz="2400" dirty="0" smtClean="0"/>
              <a:t>	вируса, поэтому от нее </a:t>
            </a:r>
          </a:p>
          <a:p>
            <a:pPr algn="just">
              <a:buNone/>
            </a:pPr>
            <a:r>
              <a:rPr lang="ru-RU" sz="2400" dirty="0" smtClean="0"/>
              <a:t>	невозможно заразиться </a:t>
            </a:r>
          </a:p>
          <a:p>
            <a:pPr algn="just">
              <a:buNone/>
            </a:pPr>
            <a:r>
              <a:rPr lang="ru-RU" sz="2400" dirty="0" smtClean="0"/>
              <a:t>    и заболеть.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929718" cy="5714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мы знаем о вакцине </a:t>
            </a:r>
            <a:r>
              <a:rPr lang="ru-RU" sz="3200" dirty="0" err="1" smtClean="0"/>
              <a:t>Гам-Ковид-Вак</a:t>
            </a:r>
            <a:r>
              <a:rPr lang="ru-RU" sz="3200" dirty="0" smtClean="0"/>
              <a:t> (Спутник V)?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378621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Это комбинированная векторная вакцина для профилактики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инфекции, вызываемой вирусом SARS-CoV-2.</a:t>
            </a:r>
          </a:p>
          <a:p>
            <a:pPr algn="just">
              <a:buNone/>
            </a:pPr>
            <a:r>
              <a:rPr lang="ru-RU" dirty="0" smtClean="0"/>
              <a:t>		Вакцина получена </a:t>
            </a:r>
            <a:r>
              <a:rPr lang="ru-RU" dirty="0" err="1" smtClean="0"/>
              <a:t>биотехнологическим</a:t>
            </a:r>
            <a:r>
              <a:rPr lang="ru-RU" dirty="0" smtClean="0"/>
              <a:t> методом, при котором не используется патогенный для человека </a:t>
            </a:r>
            <a:r>
              <a:rPr lang="ru-RU" dirty="0" err="1" smtClean="0"/>
              <a:t>коронавирус</a:t>
            </a:r>
            <a:r>
              <a:rPr lang="ru-RU" dirty="0" smtClean="0"/>
              <a:t> SARS-CoV-2.</a:t>
            </a:r>
          </a:p>
          <a:p>
            <a:pPr algn="just">
              <a:buNone/>
            </a:pPr>
            <a:r>
              <a:rPr lang="ru-RU" dirty="0" smtClean="0"/>
              <a:t>		Вакцина состоит из 2х компонентов:</a:t>
            </a:r>
          </a:p>
          <a:p>
            <a:pPr algn="just"/>
            <a:r>
              <a:rPr lang="ru-RU" dirty="0" smtClean="0"/>
              <a:t>компонент I - </a:t>
            </a:r>
            <a:r>
              <a:rPr lang="ru-RU" dirty="0" err="1" smtClean="0"/>
              <a:t>рекомбинантный</a:t>
            </a:r>
            <a:r>
              <a:rPr lang="ru-RU" dirty="0" smtClean="0"/>
              <a:t> аденовирусный вектор на основе аденовируса человека 26 серотипа, несущий ген белка S вируса SARS-CoV-2,</a:t>
            </a:r>
          </a:p>
          <a:p>
            <a:pPr algn="just"/>
            <a:r>
              <a:rPr lang="ru-RU" dirty="0" smtClean="0"/>
              <a:t>компонент II - </a:t>
            </a:r>
            <a:r>
              <a:rPr lang="ru-RU" dirty="0" err="1" smtClean="0"/>
              <a:t>рекомбинантный</a:t>
            </a:r>
            <a:r>
              <a:rPr lang="ru-RU" dirty="0" smtClean="0"/>
              <a:t> аденовирусный вектор на основе аденовируса человека 5 серотипа, несущий ген белка S вируса SARS-CoV-2.</a:t>
            </a:r>
          </a:p>
          <a:p>
            <a:pPr algn="just">
              <a:buNone/>
            </a:pPr>
            <a:r>
              <a:rPr lang="ru-RU" dirty="0" smtClean="0"/>
              <a:t>		Вакцина не содержит адъювантов, консервантов, содержащих </a:t>
            </a:r>
            <a:r>
              <a:rPr lang="ru-RU" dirty="0" err="1" smtClean="0"/>
              <a:t>этилртуть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Помимо России, препарат уже получил одобрение регуляторов в Беларуси, Аргентине, ОАЭ, Венгрии, Сербии, Боливии, Алжире, Палестине, Венесуэле, Парагвае и Туркмении. Инициирован процесс регистрации в ЕС и ВОЗ.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Эпид отдел\Downloads\5fface68ae5ac914d45d1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3781425" cy="21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143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Что такое векторные вакцины?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300" dirty="0" smtClean="0"/>
              <a:t>Вектор – это вирус, лишенный гена размножения, это своеобразные носители, которые могут доставить генетический материал другого вируса в клетку. В вакцине Спутник </a:t>
            </a:r>
            <a:r>
              <a:rPr lang="en-US" sz="3300" dirty="0" smtClean="0"/>
              <a:t>V</a:t>
            </a:r>
            <a:r>
              <a:rPr lang="ru-RU" sz="3300" dirty="0" smtClean="0"/>
              <a:t> используется аденовирусный вектор (2 вида аденовируса серотипов 26 и 5).</a:t>
            </a:r>
          </a:p>
          <a:p>
            <a:pPr>
              <a:buNone/>
            </a:pPr>
            <a:r>
              <a:rPr lang="ru-RU" sz="3300" dirty="0" smtClean="0"/>
              <a:t>		Применяемый для производства вакцины аденовирус лишили  возможности размножаться и вызывать болезнь в организме человека (удалили часть его генома). У </a:t>
            </a:r>
            <a:r>
              <a:rPr lang="ru-RU" sz="3300" dirty="0" err="1" smtClean="0"/>
              <a:t>коронавируса</a:t>
            </a:r>
            <a:r>
              <a:rPr lang="ru-RU" sz="3300" dirty="0" smtClean="0"/>
              <a:t> SARS-CoV-2 взяли ген, кодирующий S-белок (белок-«шип», с помощью которого вирус прикрепляется к мишени на поверхности клетки-хозяина), перевели его из РНК в ДНК и встроили этот ген в геном аденовируса и получили вектор.</a:t>
            </a:r>
          </a:p>
          <a:p>
            <a:pPr>
              <a:buNone/>
            </a:pPr>
            <a:r>
              <a:rPr lang="ru-RU" sz="3300" dirty="0" smtClean="0"/>
              <a:t>		Теперь этот аденовирус с дополненным набором генов вводится в организм человека, проникает в клетку (но не встраивается в геном клетки, не размножается в ней и не вызывает болезнь!).  В клетке начинается производство белка, который иммунная система человека распознает, как нечто похожее на SARS-CoV-2 и начнет формировать гуморальный (антитела) и клеточный иммунный ответ к нему.</a:t>
            </a:r>
          </a:p>
          <a:p>
            <a:pPr>
              <a:buNone/>
            </a:pPr>
            <a:r>
              <a:rPr lang="ru-RU" sz="3300" dirty="0" smtClean="0"/>
              <a:t>		Через две-три недели следов вектора в организме не останется.</a:t>
            </a:r>
          </a:p>
          <a:p>
            <a:pPr>
              <a:buNone/>
            </a:pPr>
            <a:r>
              <a:rPr lang="ru-RU" sz="3300" dirty="0" smtClean="0"/>
              <a:t>		Человеческие аденовирусы считаются одними из самых простых для модификации, поэтому они стали очень популярными в качестве векторов для производства вакцин.</a:t>
            </a:r>
          </a:p>
          <a:p>
            <a:pPr>
              <a:buNone/>
            </a:pPr>
            <a:r>
              <a:rPr lang="ru-RU" sz="3300" dirty="0" smtClean="0"/>
              <a:t>		По аналогичной технологии (с использованием аденовирусов в качестве вектора), помимо  </a:t>
            </a:r>
            <a:r>
              <a:rPr lang="ru-RU" sz="3300" dirty="0" err="1" smtClean="0"/>
              <a:t>Гам-КОВИД-Вак</a:t>
            </a:r>
            <a:r>
              <a:rPr lang="ru-RU" sz="3300" dirty="0" smtClean="0"/>
              <a:t> (РФ), разрабатываются следующие вакцины: от </a:t>
            </a:r>
            <a:r>
              <a:rPr lang="ru-RU" sz="3300" dirty="0" err="1" smtClean="0"/>
              <a:t>Oxford</a:t>
            </a:r>
            <a:r>
              <a:rPr lang="ru-RU" sz="3300" dirty="0" smtClean="0"/>
              <a:t> – </a:t>
            </a:r>
            <a:r>
              <a:rPr lang="ru-RU" sz="3300" dirty="0" err="1" smtClean="0"/>
              <a:t>AstraZeneca</a:t>
            </a:r>
            <a:r>
              <a:rPr lang="ru-RU" sz="3300" dirty="0" smtClean="0"/>
              <a:t> (аденовирус шимпанзе), от </a:t>
            </a:r>
            <a:r>
              <a:rPr lang="ru-RU" sz="3300" dirty="0" err="1" smtClean="0"/>
              <a:t>Johnson</a:t>
            </a:r>
            <a:r>
              <a:rPr lang="ru-RU" sz="3300" dirty="0" smtClean="0"/>
              <a:t> &amp; </a:t>
            </a:r>
            <a:r>
              <a:rPr lang="ru-RU" sz="3300" dirty="0" err="1" smtClean="0"/>
              <a:t>Johnson</a:t>
            </a:r>
            <a:r>
              <a:rPr lang="ru-RU" sz="3300" dirty="0" smtClean="0"/>
              <a:t> (аденовирус 26 серотипа), от </a:t>
            </a:r>
            <a:r>
              <a:rPr lang="ru-RU" sz="3300" dirty="0" err="1" smtClean="0"/>
              <a:t>CanSinoBIO</a:t>
            </a:r>
            <a:r>
              <a:rPr lang="ru-RU" sz="3300" dirty="0" smtClean="0"/>
              <a:t> Пекинского института биотехнологии (аденовирус 5 серотипа).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401</TotalTime>
  <Words>367</Words>
  <Application>Microsoft Office PowerPoint</Application>
  <PresentationFormat>Экран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Прививка от COVID-19: вопросы и ответы</vt:lpstr>
      <vt:lpstr>Почему нужно вакцинироваться от коронавируса? </vt:lpstr>
      <vt:lpstr>Кому нужно прививаться? </vt:lpstr>
      <vt:lpstr>Кого прививают в первую очередь? </vt:lpstr>
      <vt:lpstr>Как проходит вакцинация? </vt:lpstr>
      <vt:lpstr>Слайд 6</vt:lpstr>
      <vt:lpstr>Какие вакцины могут быть использованы? </vt:lpstr>
      <vt:lpstr>Что мы знаем о вакцине Гам-Ковид-Вак (Спутник V)?</vt:lpstr>
      <vt:lpstr>Что такое векторные вакцины? </vt:lpstr>
      <vt:lpstr>Как исследовалась безопасность и эффективность вакцины, есть ли научное подтверждение? </vt:lpstr>
      <vt:lpstr>Какова эффективность и безопасность вакцины на сегодня? </vt:lpstr>
      <vt:lpstr>Можно ли беременным и кормящим? </vt:lpstr>
      <vt:lpstr>Можно ли прививаться переболевшим COVID-19 ранее? </vt:lpstr>
      <vt:lpstr>Когда вакцина начинает действовать? </vt:lpstr>
      <vt:lpstr>Побочные эффекты </vt:lpstr>
      <vt:lpstr>Какова длительность иммунитета? </vt:lpstr>
      <vt:lpstr>Можно ли заболеть после вакцинации? </vt:lpstr>
      <vt:lpstr>Можно ли не соблюдать меры профилактики после вакцинации? </vt:lpstr>
      <vt:lpstr>Для всех ли подходит «Спутник V»? </vt:lpstr>
      <vt:lpstr>Каковы противопоказания к вакцинации? </vt:lpstr>
      <vt:lpstr>Рекомендации МЗ РБ по вакцинации:</vt:lpstr>
      <vt:lpstr>Где сделать прививку? </vt:lpstr>
      <vt:lpstr>Как подготовиться к вакцинации? </vt:lpstr>
      <vt:lpstr>Что нужно делать после вакцинации? </vt:lpstr>
      <vt:lpstr>Что мы знаем о китайской вакцине против SARS-CoV-2?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89</cp:revision>
  <dcterms:created xsi:type="dcterms:W3CDTF">2021-02-16T05:36:36Z</dcterms:created>
  <dcterms:modified xsi:type="dcterms:W3CDTF">2021-03-23T12:15:15Z</dcterms:modified>
</cp:coreProperties>
</file>